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94694"/>
  </p:normalViewPr>
  <p:slideViewPr>
    <p:cSldViewPr snapToGrid="0">
      <p:cViewPr varScale="1">
        <p:scale>
          <a:sx n="121" d="100"/>
          <a:sy n="121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i="0" dirty="0">
                <a:effectLst/>
              </a:rPr>
              <a:t>ROCKET LAUNCHES PER YEAR BY COMPANY</a:t>
            </a:r>
            <a:endParaRPr lang="en-US" b="0" i="0" dirty="0">
              <a:effectLst/>
            </a:endParaRPr>
          </a:p>
        </c:rich>
      </c:tx>
      <c:layout>
        <c:manualLayout>
          <c:xMode val="edge"/>
          <c:yMode val="edge"/>
          <c:x val="0.18131631397637796"/>
          <c:y val="1.874999884657979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4739665354330709E-2"/>
          <c:y val="9.9257806394081785E-2"/>
          <c:w val="0.93807283464566915"/>
          <c:h val="0.7867021538692080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KQM</c:v>
                </c:pt>
                <c:pt idx="1">
                  <c:v>Von Karman</c:v>
                </c:pt>
                <c:pt idx="2">
                  <c:v>Perigee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13</c:v>
                </c:pt>
                <c:pt idx="1">
                  <c:v>4</c:v>
                </c:pt>
                <c:pt idx="2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402-7D45-B874-EE39938B2CA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2019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KQM</c:v>
                </c:pt>
                <c:pt idx="1">
                  <c:v>Von Karman</c:v>
                </c:pt>
                <c:pt idx="2">
                  <c:v>Perigee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20</c:v>
                </c:pt>
                <c:pt idx="1">
                  <c:v>12</c:v>
                </c:pt>
                <c:pt idx="2">
                  <c:v>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402-7D45-B874-EE39938B2CA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2020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KQM</c:v>
                </c:pt>
                <c:pt idx="1">
                  <c:v>Von Karman</c:v>
                </c:pt>
                <c:pt idx="2">
                  <c:v>Perigee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22</c:v>
                </c:pt>
                <c:pt idx="1">
                  <c:v>35</c:v>
                </c:pt>
                <c:pt idx="2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402-7D45-B874-EE39938B2CA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2021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KQM</c:v>
                </c:pt>
                <c:pt idx="1">
                  <c:v>Von Karman</c:v>
                </c:pt>
                <c:pt idx="2">
                  <c:v>Perigee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27</c:v>
                </c:pt>
                <c:pt idx="1">
                  <c:v>40</c:v>
                </c:pt>
                <c:pt idx="2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402-7D45-B874-EE39938B2C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24616623"/>
        <c:axId val="224431199"/>
      </c:barChart>
      <c:catAx>
        <c:axId val="2246166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4431199"/>
        <c:crosses val="autoZero"/>
        <c:auto val="1"/>
        <c:lblAlgn val="ctr"/>
        <c:lblOffset val="100"/>
        <c:noMultiLvlLbl val="0"/>
      </c:catAx>
      <c:valAx>
        <c:axId val="2244311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46166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69711165046129853"/>
          <c:y val="0.92038307018401333"/>
          <c:w val="0.27833167251929575"/>
          <c:h val="5.49728320652699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128" b="0" i="0" u="none" strike="noStrike" cap="all" baseline="0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</a:rPr>
              <a:t>Economy Trend of American</a:t>
            </a:r>
            <a:endParaRPr lang="en-US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baseline="0">
              <a:solidFill>
                <a:schemeClr val="tx2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AFDD-6D4B-9D66-0272D66DA84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AFDD-6D4B-9D66-0272D66DA84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AFDD-6D4B-9D66-0272D66DA84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AFDD-6D4B-9D66-0272D66DA840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AFDD-6D4B-9D66-0272D66DA840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2-AFDD-6D4B-9D66-0272D66DA840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4-AFDD-6D4B-9D66-0272D66DA840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5-AFDD-6D4B-9D66-0272D66DA840}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Growing</c:v>
                </c:pt>
                <c:pt idx="1">
                  <c:v>Shrinking</c:v>
                </c:pt>
                <c:pt idx="2">
                  <c:v>Staying the Same</c:v>
                </c:pt>
                <c:pt idx="3">
                  <c:v>Not Sure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0.2</c:v>
                </c:pt>
                <c:pt idx="1">
                  <c:v>0.44</c:v>
                </c:pt>
                <c:pt idx="2">
                  <c:v>0.21</c:v>
                </c:pt>
                <c:pt idx="3">
                  <c:v>0.15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FDD-6D4B-9D66-0272D66DA840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100</c:v>
                </c:pt>
                <c:pt idx="1">
                  <c:v>50</c:v>
                </c:pt>
                <c:pt idx="2">
                  <c:v>25</c:v>
                </c:pt>
                <c:pt idx="3">
                  <c:v>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126-C24F-B1E6-5F25872604D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6563055"/>
        <c:axId val="277970207"/>
      </c:lineChart>
      <c:catAx>
        <c:axId val="376563055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7970207"/>
        <c:crosses val="autoZero"/>
        <c:auto val="1"/>
        <c:lblAlgn val="ctr"/>
        <c:lblOffset val="100"/>
        <c:noMultiLvlLbl val="0"/>
      </c:catAx>
      <c:valAx>
        <c:axId val="277970207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3765630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62" b="0" i="0" u="none" strike="noStrike" baseline="0" dirty="0">
                <a:effectLst/>
              </a:rPr>
              <a:t>Total Carbon Monoxide (CO) Emissions in the South Coast Air Basin in 2012.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75"/>
      <c:rotY val="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3B09-9E4D-9E1F-2C7B2878FE8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3B09-9E4D-9E1F-2C7B2878FE8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Mobile Sources</c:v>
                </c:pt>
                <c:pt idx="1">
                  <c:v>Other Sources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0.82</c:v>
                </c:pt>
                <c:pt idx="1">
                  <c:v>0.18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A75-DF4D-8FAC-E578CF36A6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62" b="0" i="0" u="none" strike="noStrike" baseline="0" dirty="0">
                <a:effectLst/>
              </a:rPr>
              <a:t>Global Oil Production share(2011 vs. 2021)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3863428116149252E-2"/>
          <c:y val="0.1186903913872718"/>
          <c:w val="0.90416136752782095"/>
          <c:h val="0.708142332630701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United States</c:v>
                </c:pt>
                <c:pt idx="1">
                  <c:v>Saudi Arabia</c:v>
                </c:pt>
                <c:pt idx="2">
                  <c:v>Russia</c:v>
                </c:pt>
                <c:pt idx="3">
                  <c:v>Canada</c:v>
                </c:pt>
                <c:pt idx="4">
                  <c:v>Venezuela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0.11</c:v>
                </c:pt>
                <c:pt idx="1">
                  <c:v>0.13</c:v>
                </c:pt>
                <c:pt idx="2">
                  <c:v>0.12</c:v>
                </c:pt>
                <c:pt idx="3">
                  <c:v>0.04</c:v>
                </c:pt>
                <c:pt idx="4">
                  <c:v>0.03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6B4-4E43-8526-AF2BB3F2207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United States</c:v>
                </c:pt>
                <c:pt idx="1">
                  <c:v>Saudi Arabia</c:v>
                </c:pt>
                <c:pt idx="2">
                  <c:v>Russia</c:v>
                </c:pt>
                <c:pt idx="3">
                  <c:v>Canada</c:v>
                </c:pt>
                <c:pt idx="4">
                  <c:v>Venezuela</c:v>
                </c:pt>
              </c:strCache>
            </c:strRef>
          </c:cat>
          <c:val>
            <c:numRef>
              <c:f>Sheet1!$C$2:$C$6</c:f>
              <c:numCache>
                <c:formatCode>0%</c:formatCode>
                <c:ptCount val="5"/>
                <c:pt idx="0">
                  <c:v>0.13</c:v>
                </c:pt>
                <c:pt idx="1">
                  <c:v>0.11</c:v>
                </c:pt>
                <c:pt idx="2">
                  <c:v>0.12</c:v>
                </c:pt>
                <c:pt idx="3">
                  <c:v>0.05</c:v>
                </c:pt>
                <c:pt idx="4">
                  <c:v>0.01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6B4-4E43-8526-AF2BB3F220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56733807"/>
        <c:axId val="256735535"/>
      </c:barChart>
      <c:catAx>
        <c:axId val="2567338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6735535"/>
        <c:crosses val="autoZero"/>
        <c:auto val="1"/>
        <c:lblAlgn val="ctr"/>
        <c:lblOffset val="100"/>
        <c:noMultiLvlLbl val="0"/>
      </c:catAx>
      <c:valAx>
        <c:axId val="2567355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67338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3A7CD3-94E1-42A9-BAB7-2AFCD9FCB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8" y="722903"/>
            <a:ext cx="10495904" cy="246077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67609B-8FD3-4FF7-8EBC-6619CA868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1078" y="3428997"/>
            <a:ext cx="10495904" cy="230663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A76F-3401-4F50-AE85-8F2AA247B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02E50-D34E-4DD4-8B3B-55D08F25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53B71-D2FA-4DDC-9C9C-E26F7B591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638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BD70F-ACE4-4595-845E-2296BDF83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78CD9-E0B5-4B48-8366-91E6D22C9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AF4B4-44D3-4E29-B235-A1B868207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7BA37-9639-480E-84AB-EA277225C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FC658-154E-48DE-AD31-813E5170C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324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5405209-5179-4359-91ED-1B1A46619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32344F-3BE0-4CE8-B1BD-9ABD425E1C0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99DE306-F4FB-4730-A066-ADF38D73956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CB32885-303F-477F-A081-27425944F230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60C0C0B-4CD0-467D-A382-2B2415102C48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788DF0F-327F-43A5-AB71-3D32053D83CA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8A0902-2662-4911-A532-AA6310861479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ABDA4F7-23F4-46D1-8B7E-A21DD84083E1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7FC9FC2-8808-438E-8FFB-5FE416BFB5C8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04694E5-71F9-4210-9BE8-FC12CC177BD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B37E805-A7E5-4906-B0C5-1373F3DA962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4CD964-FBD6-41AB-8A02-9509A2BAC11F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CD7FF8-E827-4E0A-BCE2-CCB34EDAC0F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C4AD6BB-F1EE-4FB8-96E8-6890447800EC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E935057-E0A3-4DAE-B9C8-6E818D7A7205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08DDF69-1C14-453C-BC3A-37D3FE69DFC7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6C26D82-15BA-4B2E-A42D-2ECA8012D30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7F73B67-E5E9-4000-91DA-034B2127EFD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AFAC1B5-F0DD-4FC0-B4C9-77CB29DF44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ACB3DB-54B2-4CEE-A791-C6FC6C758DA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8324004-1030-47D9-B817-425FF6ECC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AA001C4-81AB-4FA6-ADAA-C8618056353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D1DAD34-7844-4F16-9874-F51F2A23B9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7DCBC6D-1BDA-4CB1-A3EC-59F240C8FA1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5B3C1A0-58E7-47E4-831B-CF3EE21D1E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8A09FAA-E123-4FE4-B67A-9EBDE1A313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317B7C6-C816-4A58-B184-135E4FD19F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4D22ABB-4CE8-47DC-80BF-39B3E4CF704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A17DE37-A292-4031-AF42-CDB00A13EE7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73EF673-CB75-435F-9BF3-7594EC3ADF8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35F4581-15F6-47EE-87D0-1132A093DBA5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65CF984-F5BD-45C4-9A12-B02DB4F044E1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ACE66A86-8455-497B-9CA4-F460A19E5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7770390" y="-287370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68C62B-71EF-4824-9EE8-6CAE179842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07774" y="715616"/>
            <a:ext cx="3295876" cy="50265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3E4C8-4AA9-49D7-BF71-1AB5F2CFE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3588" y="715616"/>
            <a:ext cx="6770448" cy="5026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898B3-014E-440B-BA4E-106339212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2643-CE63-4C3E-B437-5A1A5EF9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1CE5E-160A-4B37-94E2-3D9DC75B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014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D8D6B-70A2-430A-9F5D-DA093D8C1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A2845-6CA6-4745-A951-25B8D5319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49424-7A20-4BA1-9F60-671A5DBB3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BD2B2-E17F-402E-8EA3-5C7C1118A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23070-8658-4AC0-B2A3-4BE605A84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085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69DB7AC-F7D7-430A-A2A7-CD3EBBF1D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6AAF10E-F092-4160-BF4A-FF568555B790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6341C04-9B94-4385-A661-7B8C1700049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4C1D709-6A0F-409C-B2D0-C248E562265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99BE53-BA11-4B67-BFBB-6281DB50C75D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B662D93-31C1-4DFB-A938-E631F89AA9F0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7ECC8DA-0BEC-4508-89D4-12FA35B481F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7DC8E6C-1B78-4B89-82DD-BBA778CD1482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8E5F54A-0315-4B15-B865-1F0460526260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DD7F352-DE39-4835-8D3F-69CDEC490F1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9D6F20A-F777-4F41-B23B-735A64FA5DA3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1BBADBA-0F74-418B-BC50-AD44596C3EF8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918BE26-88E5-457C-8095-745F34D1536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FB269E0-E058-4340-B93D-7D40FFF521F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DDD9AEE-5501-4385-B339-4616F567B53D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4D29C61-8926-4C98-882B-AB90108C8386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AC585F9-B633-4F7E-AADE-75079DC17158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5DC6366-5525-4FBC-9886-D4409F6B299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C03CF9-098C-4140-806A-023D3DC3F2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C41BC4-89DF-4EC4-A141-9EF16D8EEB5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2AD067-E64C-499E-9C0A-A725258744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653DD54-FA2B-4B91-A94E-3C46AE21B3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86AC204-156B-442E-B028-01036BD1F2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03512DE-F013-431A-9F6E-ADDA88FB2DD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E95FEE1-61A9-4065-B9F8-5589180AC62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028AA59-C1FA-46C0-BFDD-1C1D3404C8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5C99EE-B791-470A-8639-0357A751EB4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54F4204-F48B-4AF5-B11E-0CE7D972AC3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76643FE-3966-4B82-9623-C61A56EDD20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DD769C5-B1B1-45BD-A40A-67E6568C843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511707-50C7-48B2-81F7-5C82BF57795C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38D44F3-CCFE-48A0-8414-FFF5E43D9184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126FE0-8204-40BB-AD46-4A0C7A475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18115"/>
            <a:ext cx="10312571" cy="278150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5E350-4200-419C-A167-527DD6B77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3753350"/>
            <a:ext cx="10312571" cy="1991572"/>
          </a:xfrm>
        </p:spPr>
        <p:txBody>
          <a:bodyPr/>
          <a:lstStyle>
            <a:lvl1pPr marL="0" indent="0">
              <a:buNone/>
              <a:defRPr lang="en-US" sz="24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6741F519-22CF-4C01-B140-5480DBAB3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D1550-9064-4767-B70A-3501AF956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E1C33-2E8E-4041-9683-12048CB8A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36992-B921-4F3F-9C4A-0D67E618D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884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CFDF5-4B31-4F1B-83BA-82A951037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312571" cy="1354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C9A6-F718-4497-8A75-637EE1745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1078" y="2345843"/>
            <a:ext cx="500958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03E57-9695-4508-9778-B3DB1FB5F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35075" y="2345843"/>
            <a:ext cx="506857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74CEE6-B9DC-4CCC-8F4C-0B4DADFB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85191-5804-47C9-95EB-D49D7157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B0A03-44F6-4299-B45D-E07A02390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480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920E6-CC97-4BD8-92FE-8F36024D0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0"/>
            <a:ext cx="10320062" cy="1407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872FB-EDD5-42FB-8A9A-279EAD4FB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2331481"/>
            <a:ext cx="4963444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28C1-95C8-476A-8D93-D580DD39D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078" y="2954564"/>
            <a:ext cx="4963444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315485-EE1A-41B0-873A-BA9D06E88B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3351" y="2331481"/>
            <a:ext cx="4900298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81A6FB-1583-4A1B-A4A7-C65062C57B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03351" y="2954564"/>
            <a:ext cx="4900298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A29EA7-E61E-4617-9DA9-40B9299B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587" y="6215870"/>
            <a:ext cx="3843779" cy="417126"/>
          </a:xfrm>
        </p:spPr>
        <p:txBody>
          <a:bodyPr/>
          <a:lstStyle/>
          <a:p>
            <a:fld id="{8F72BA41-EC5B-4197-BCC8-0FD2E523CD7A}" type="datetimeFigureOut">
              <a:rPr lang="en-US" smtClean="0"/>
              <a:t>9/29/24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6249CC-EB72-46A6-87D9-5FBDA8E45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A04EE7-47BE-4ECE-A170-793C4E569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878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4946-24AD-40DD-95A7-49BA49C22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501177" cy="14012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8CF342-49F6-482D-943E-7E50B1694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033E5-3797-4FF8-866F-9FD9325A9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C1E67-424D-4638-98F8-38E71A410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540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5BED274-5EB4-4EF4-B353-E55BD5026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0418BE5-560E-4E49-B12D-B555511FED72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9D1162-73B9-420F-BCBE-95039D00CD2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BA76FE-316A-48E2-A03B-4E05691C4348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678FBC-A6AD-4422-BA24-A4172F8862CA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D3C5C3E-2D08-43F0-AFAC-E15360CA7D3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BEAC62-AF92-4A65-9790-6F6E0C6C5A1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C77D7C5-E76E-4E82-BFC4-9A75D2C8089D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66E0152-96B9-4067-80D3-D9BDE6D7EC9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918AFCC-B9DA-4092-8FBA-2CFEDB0388E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1EC7D33-C87E-4812-A722-53C5D99272B5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5F239E3-501A-4C3C-9BE4-6BFA0D3126B7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B62BF3B-95BB-4188-AAE5-015A0EF3D18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14E5F0F-0124-40D0-A0BF-AE307A0E15F4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BADC3B1-26C7-4CF1-B29D-4D0DEA3E2633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A7DF6E-1132-4A80-9B18-593B1ACD778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EF19589-10D8-4A8F-A0B1-F7CE380E3001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E6BB32-C4F8-4914-88D3-7DC5E79D023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8F046EE-9DBA-4924-A19C-ED8741F5F81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ABBC44-ABA8-4913-824E-64D3447246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4272B22-1C39-47A0-8551-73666AFBE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CDFF66-464C-4ABF-BB01-00500A3B75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79FC88-BD3B-4C04-9B90-0FC93C1792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1FCAED8-8687-4141-A7C3-0D88ACEDFEC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65038E6-7B32-460F-B804-D6C105FF44C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C5DAE85-AD17-454B-AB64-CEFF52FDAB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C603643-2066-4967-AE4B-9DA143843B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37E9533-9B07-43E3-B939-7BADC01FEE8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DCCAAEE-AB2E-4534-893A-3DB109499FB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8BD39A2-970F-4714-AAA6-67EE99A0EAA9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F4A1387-348B-4E46-9B65-FDF76ED0EF20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5DAF27-A54D-442A-93E4-BA7F04EAE379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EA265F-80A1-448D-A6EB-CE8D6F6EC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5D00D-89E6-4E7A-9A4D-A8CCEB3BE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2B5AEA-8C38-4776-878C-AB01474D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033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C4853C57-22BC-4465-8B37-DC06FE5A0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2" y="314485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7C0A6-48E9-4845-9EBF-EF2A3DFD2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99914" cy="299658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8B542-2084-485C-ABFC-94340B4C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672" y="708102"/>
            <a:ext cx="5656716" cy="54306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7791F-9546-470D-A174-D75285263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6544"/>
            <a:ext cx="4499914" cy="2162201"/>
          </a:xfrm>
        </p:spPr>
        <p:txBody>
          <a:bodyPr>
            <a:normAutofit/>
          </a:bodyPr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None/>
            </a:pPr>
            <a:r>
              <a:rPr lang="en-US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550D594-9D00-4E12-9A7B-8B78EC199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5DEA230-2680-47DD-BD49-FDBF4C1105A5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0BA61D-887F-46F1-B20D-EA4C38D467C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350DFBA-D16D-4AE0-8339-58C4089B94AD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F4AAAA5-CEFC-4C25-91D3-5AE49F720DA5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4D142AD-3FA3-43E4-8A61-61CF1E41568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3755A3-93F4-4EC4-9635-7E89E4AF1D3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BFB588-0AB8-4BD8-9272-1CA867726018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45A6DF3-CF29-4480-A235-EAE88D65A63C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D6FF036-365A-4C15-8E15-0D5BBEBCEA58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85E76FF-4E86-4E42-B67E-B11AAE8D3076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A64CEE-7CED-4EB2-A414-6F2D91E824F9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12C571B-47A6-49EB-A29F-678368BAED9F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160B109-845C-4119-BB66-9887B3859A7D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68B7447-FF64-42D9-B3C6-2BDC6F547ED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FF9B71-8653-450D-AFBE-2140D586FB5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F0B9E5A-C1DA-445C-A911-721DF98DDCD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5C9A3DC-A478-4469-9359-34A435689F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7DE3299-EED7-4771-A270-F6B02941AD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34422A-5B59-41DC-8E2A-1A8244580E3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A176117-0990-434B-A9D9-B4B9043C544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7D6425E-C84A-462F-98F8-D0AB4FC3AF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F13AB68-7321-4AC2-AC60-0F417877D07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E275CCE-D06F-49D0-8A47-372C5040330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D4B374E-EEBC-4A9C-B3B4-B269EC7198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D80A7E6-BBEF-4EF1-B14A-29F26BFCF8E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D7BC013-9B50-459D-8B8D-F756514A478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48964C0-675D-4807-B795-4B695A8F84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6911512-51A8-4CE7-A043-425C809EB5F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3C15D1E-0EDF-4AD7-90C7-3D8D64E645D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8265A2D-2A6A-4301-B59F-8BAD98D9A57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4A4907F-2D1D-49D1-882D-119AA5E1183B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A2284-37AB-43F5-98B8-8AB49DBFA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8ABAA-E2F7-4C89-99ED-2C340220D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2EF12-B2CD-4F3C-9F19-A86915405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931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DA6865-0A03-48FA-AD6E-D5BF8FDE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277E8EB-0DA2-40E4-AD12-1CCD0D262D0B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BFE9F8-907A-4FFC-9FDE-2B51D238C4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BDDC323-8732-4007-BB81-1BE917E3B2F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908FC40-8403-438D-95CA-E4EDC66192A9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411D218-3FEA-4455-9809-91F029FB55AE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541390F-BE50-4E4E-9DA2-B5F23F1A93D8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EB3F094-97B5-48E1-A4DE-8BEED255028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D4DBB43-CB34-4881-9445-A7FE131D5327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B71F972-027A-47F0-996C-84BFE457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41353D-93C8-43F8-BBDE-7AB6B29EC38C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CF07B24-CBD8-4F09-81EB-504285F8E11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27873BB-1D79-4055-801C-BDA0F9A1513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008D42B-2F35-497E-A26D-9AF008619D4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7F57499-C4D9-4B7D-BADA-38462AA3164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271F2B9-1FFA-4350-9370-B098459A2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8FBAFFC-DC8F-4BB4-B405-E4AAA269AED4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94FCE64-D7A5-411A-8795-932DD39F95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0B4ECFC-FD43-44CF-B7FA-2A8C565140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9DFBC12-1E1D-44DE-9966-BAB05B2466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9BEF096-361C-478B-81EB-37584119BFE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FC81993-CE86-4910-B9CE-B69375BDCE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75613D7-9FB0-4D33-8784-EC059DE019C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20AFD9-E849-4F42-99B2-928E6098C29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A200B0B-91CD-4D66-ADFC-9585D283103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5DB0C45-30CE-4C85-95C6-FFF4977C64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DC31604-5F93-436D-A9D2-A48846D4E0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F1B965-7DE1-4AE3-B28B-DB6847BC52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D9FB65-4392-4D6A-8ACC-8151F682BFE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B40380C-3493-4AFE-BF13-AE68A8D244B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CB21DF1-4859-4991-9C10-F8FA68F41013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54AD212-17DC-4506-AAA0-34A46A0B11C3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B556E7-762B-4E18-A961-A4F7A9EC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34823" cy="3020519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7118AF-C54D-406D-AABE-AED6576D12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98672" y="713677"/>
            <a:ext cx="5304977" cy="543064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205CDEB9-8DED-4711-8140-4C943FC2C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314330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13C3F-6360-4760-9477-C3831A6E2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0330"/>
            <a:ext cx="4434823" cy="2173992"/>
          </a:xfrm>
        </p:spPr>
        <p:txBody>
          <a:bodyPr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192D3B-60EE-4FC5-9ED7-444530084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F831E-9B19-4936-8BC9-F62A9B11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1E1D1-F7A2-40D0-91DA-07468A965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701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103067-48DA-458C-99F6-9921C19A8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1442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86862-507E-4F73-890F-3B77BCFA3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9" y="2340131"/>
            <a:ext cx="10325000" cy="3564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BC0BB-AF05-4753-9159-41A16FBFC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3587" y="6215870"/>
            <a:ext cx="3843779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72BA41-EC5B-4197-BCC8-0FD2E523CD7A}" type="datetimeFigureOut">
              <a:rPr lang="en-US" smtClean="0"/>
              <a:pPr/>
              <a:t>9/29/24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62F82-EA1A-4B02-8A64-3B44C0D9D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1078" y="236364"/>
            <a:ext cx="4114800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5EF32-1CA9-4CDA-8182-2FB0C30A0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03649" y="6215870"/>
            <a:ext cx="979151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5108C-154A-4A5A-9C05-91A49A422B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1110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7" r:id="rId6"/>
    <p:sldLayoutId id="2147483732" r:id="rId7"/>
    <p:sldLayoutId id="2147483733" r:id="rId8"/>
    <p:sldLayoutId id="2147483734" r:id="rId9"/>
    <p:sldLayoutId id="2147483736" r:id="rId10"/>
    <p:sldLayoutId id="214748373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187D111-0A9D-421B-84EB-FC5811C3A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0064D7E-06DA-49C2-98D1-4C063EBE9E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D1B7231-4CA0-4EF0-A0F6-BBC5D2289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F16C7D2-2C2B-45A2-B877-AD7F29D21D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3E4B7AF-75AF-445E-9C56-25B6004E3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F9A02B0-84CC-4983-8CA2-DA39E73F2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AB12A9E-E8F5-4BB6-9FAC-B7528DB78E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4E08A66-700A-4A93-8C53-51D5607B8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9E4E565-75A8-4E72-8D5F-0B62E6B49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F1FD7EC-834D-4087-9B69-7793E1A5B4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E4853CF-E211-4741-8BB6-936918F20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08328EE-5DD9-49DB-AD4B-4F0A76A052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404B81F-9DCC-4C62-8962-2B6C36255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41ED921-643C-4B5B-86E6-99E818479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AD09725-F1B5-4342-A3A6-25BDC7261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C5251DB-B92C-4E4E-9BAE-B3EB8A9A31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2389C50-96FA-4F8E-A890-EE4967379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497D116-7C85-4317-8284-E647BAFC3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D6ED932-F3DD-4BB6-8FC3-6E205965D9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850A286-F068-43D3-8DEA-272E28F30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F3A2DA1-C0E2-44DE-AAA4-D2F262CB39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D8CC984-8A5C-4205-9CE0-218DA79F1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12901BA-B376-4054-8C31-BE75DF480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72BA8E1-2C05-43A7-AABF-8D614E07D3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3D58E52-4C85-48FF-ADA3-F8F66B9957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C61787A-32B8-440E-B1A5-1CAEC9D11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9D651FB-65B3-4DBD-9428-0840751111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134A6116-8F7B-4C9A-9B9D-EF25C8BFA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4CC776F-EA3D-4898-9730-88C6605FD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81A3030-F8B6-4D5E-8A8F-7CE0C81E9D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49129F1-E775-4904-9569-F08FA175DF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C93E5BB-B3BE-4416-A1B2-5A2CDA8B0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3FD179A-45E8-4D8F-8F75-6E4A266F84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0E9BD1A-C62C-59CB-C80D-3D00A61F16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25" y="746840"/>
            <a:ext cx="4903438" cy="5415739"/>
          </a:xfrm>
        </p:spPr>
        <p:txBody>
          <a:bodyPr anchor="ctr">
            <a:normAutofit/>
          </a:bodyPr>
          <a:lstStyle/>
          <a:p>
            <a:r>
              <a:rPr lang="en-US" dirty="0"/>
              <a:t>Data Visualization </a:t>
            </a:r>
          </a:p>
        </p:txBody>
      </p:sp>
      <p:sp>
        <p:nvSpPr>
          <p:cNvPr id="44" name="Right Triangle 43">
            <a:extLst>
              <a:ext uri="{FF2B5EF4-FFF2-40B4-BE49-F238E27FC236}">
                <a16:creationId xmlns:a16="http://schemas.microsoft.com/office/drawing/2014/main" id="{729E7B49-E1D9-4EAE-8B30-D958A95807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79642" y="3144853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D2BA0570-7BB5-4FB7-B41A-048CE0327B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7316" y="-3109"/>
            <a:ext cx="6098262" cy="6861109"/>
          </a:xfrm>
          <a:custGeom>
            <a:avLst/>
            <a:gdLst>
              <a:gd name="connsiteX0" fmla="*/ 2247706 w 6098262"/>
              <a:gd name="connsiteY0" fmla="*/ 0 h 6861109"/>
              <a:gd name="connsiteX1" fmla="*/ 6098262 w 6098262"/>
              <a:gd name="connsiteY1" fmla="*/ 0 h 6861109"/>
              <a:gd name="connsiteX2" fmla="*/ 6098262 w 6098262"/>
              <a:gd name="connsiteY2" fmla="*/ 6861109 h 6861109"/>
              <a:gd name="connsiteX3" fmla="*/ 2247706 w 6098262"/>
              <a:gd name="connsiteY3" fmla="*/ 6861109 h 6861109"/>
              <a:gd name="connsiteX4" fmla="*/ 2247706 w 6098262"/>
              <a:gd name="connsiteY4" fmla="*/ 6857999 h 6861109"/>
              <a:gd name="connsiteX5" fmla="*/ 274850 w 6098262"/>
              <a:gd name="connsiteY5" fmla="*/ 6857999 h 6861109"/>
              <a:gd name="connsiteX6" fmla="*/ 954409 w 6098262"/>
              <a:gd name="connsiteY6" fmla="*/ 1 h 6861109"/>
              <a:gd name="connsiteX7" fmla="*/ 2247706 w 6098262"/>
              <a:gd name="connsiteY7" fmla="*/ 1 h 686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98262" h="6861109">
                <a:moveTo>
                  <a:pt x="2247706" y="0"/>
                </a:moveTo>
                <a:lnTo>
                  <a:pt x="6098262" y="0"/>
                </a:lnTo>
                <a:lnTo>
                  <a:pt x="6098262" y="6861109"/>
                </a:lnTo>
                <a:lnTo>
                  <a:pt x="2247706" y="6861109"/>
                </a:lnTo>
                <a:lnTo>
                  <a:pt x="2247706" y="6857999"/>
                </a:lnTo>
                <a:lnTo>
                  <a:pt x="274850" y="6857999"/>
                </a:lnTo>
                <a:cubicBezTo>
                  <a:pt x="-619306" y="3429000"/>
                  <a:pt x="954409" y="3429000"/>
                  <a:pt x="954409" y="1"/>
                </a:cubicBezTo>
                <a:lnTo>
                  <a:pt x="224770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7460C9-5311-E45A-C051-B1B653E16C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0000"/>
          </a:blip>
          <a:srcRect l="21182" r="25712" b="2"/>
          <a:stretch/>
        </p:blipFill>
        <p:spPr>
          <a:xfrm>
            <a:off x="6097316" y="-3108"/>
            <a:ext cx="6098262" cy="6861108"/>
          </a:xfrm>
          <a:custGeom>
            <a:avLst/>
            <a:gdLst/>
            <a:ahLst/>
            <a:cxnLst/>
            <a:rect l="l" t="t" r="r" b="b"/>
            <a:pathLst>
              <a:path w="6129950" h="6861439">
                <a:moveTo>
                  <a:pt x="1687527" y="0"/>
                </a:moveTo>
                <a:lnTo>
                  <a:pt x="6129950" y="0"/>
                </a:lnTo>
                <a:lnTo>
                  <a:pt x="6129950" y="6858000"/>
                </a:lnTo>
                <a:lnTo>
                  <a:pt x="5040333" y="6858000"/>
                </a:lnTo>
                <a:lnTo>
                  <a:pt x="5040333" y="6861439"/>
                </a:lnTo>
                <a:lnTo>
                  <a:pt x="272442" y="6861439"/>
                </a:lnTo>
                <a:lnTo>
                  <a:pt x="196402" y="6549696"/>
                </a:lnTo>
                <a:cubicBezTo>
                  <a:pt x="-517926" y="3427393"/>
                  <a:pt x="946083" y="3323532"/>
                  <a:pt x="946083" y="1"/>
                </a:cubicBezTo>
                <a:lnTo>
                  <a:pt x="1687527" y="1"/>
                </a:lnTo>
                <a:close/>
              </a:path>
            </a:pathLst>
          </a:cu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88AFD32C-ACD6-F0DC-338F-B1ACE47944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90234" y="4356348"/>
            <a:ext cx="3669711" cy="2415793"/>
          </a:xfrm>
        </p:spPr>
        <p:txBody>
          <a:bodyPr anchor="b">
            <a:normAutofit/>
          </a:bodyPr>
          <a:lstStyle/>
          <a:p>
            <a:pPr algn="r"/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9865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FB81F3D4-665D-2E66-E380-E038AD1AEC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49944295"/>
              </p:ext>
            </p:extLst>
          </p:nvPr>
        </p:nvGraphicFramePr>
        <p:xfrm>
          <a:off x="3682314" y="1940010"/>
          <a:ext cx="8044248" cy="41226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5105A7CC-3562-C38C-7850-5EB1FE01167E}"/>
              </a:ext>
            </a:extLst>
          </p:cNvPr>
          <p:cNvSpPr txBox="1"/>
          <p:nvPr/>
        </p:nvSpPr>
        <p:spPr>
          <a:xfrm>
            <a:off x="7234880" y="6062702"/>
            <a:ext cx="611659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LatoWeb"/>
              </a:rPr>
              <a:t>[Source: Rocketry Today, 2021]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5339C8-2CAA-B73C-C415-E372D0821C95}"/>
              </a:ext>
            </a:extLst>
          </p:cNvPr>
          <p:cNvSpPr txBox="1"/>
          <p:nvPr/>
        </p:nvSpPr>
        <p:spPr>
          <a:xfrm>
            <a:off x="877329" y="481915"/>
            <a:ext cx="101078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Rocket Launch Compare By Company</a:t>
            </a:r>
          </a:p>
        </p:txBody>
      </p:sp>
    </p:spTree>
    <p:extLst>
      <p:ext uri="{BB962C8B-B14F-4D97-AF65-F5344CB8AC3E}">
        <p14:creationId xmlns:p14="http://schemas.microsoft.com/office/powerpoint/2010/main" val="2943439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96E2D-1179-244F-FBE2-8817E7489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Americans think about economic trends</a:t>
            </a:r>
            <a:r>
              <a:rPr lang="zh-CN" altLang="en-US" dirty="0"/>
              <a:t>？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2C50463-ECD8-66E9-711A-A8AFE81DEC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5418295"/>
              </p:ext>
            </p:extLst>
          </p:nvPr>
        </p:nvGraphicFramePr>
        <p:xfrm>
          <a:off x="5968313" y="2323070"/>
          <a:ext cx="5047349" cy="35808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B7CF039-CFEA-0503-BB05-55F9065EAF8A}"/>
              </a:ext>
            </a:extLst>
          </p:cNvPr>
          <p:cNvSpPr txBox="1"/>
          <p:nvPr/>
        </p:nvSpPr>
        <p:spPr>
          <a:xfrm>
            <a:off x="1112108" y="2644345"/>
            <a:ext cx="42383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i="0" dirty="0">
                <a:solidFill>
                  <a:srgbClr val="333333"/>
                </a:solidFill>
                <a:effectLst/>
                <a:latin typeface="LatoWeb"/>
              </a:rPr>
              <a:t>44%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LatoWeb"/>
              </a:rPr>
              <a:t> </a:t>
            </a:r>
            <a:r>
              <a:rPr lang="en-US" b="0" i="0" dirty="0">
                <a:solidFill>
                  <a:srgbClr val="333333"/>
                </a:solidFill>
                <a:effectLst/>
                <a:latin typeface="LatoWeb"/>
              </a:rPr>
              <a:t>Americans think the economy is shrinking</a:t>
            </a:r>
            <a:r>
              <a:rPr lang="en-US" dirty="0">
                <a:solidFill>
                  <a:srgbClr val="333333"/>
                </a:solidFill>
                <a:latin typeface="LatoWeb"/>
              </a:rPr>
              <a:t>,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LatoWeb"/>
              </a:rPr>
              <a:t> 21%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LatoWeb"/>
              </a:rPr>
              <a:t>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LatoWeb"/>
              </a:rPr>
              <a:t>American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LatoWeb"/>
              </a:rPr>
              <a:t>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LatoWeb"/>
              </a:rPr>
              <a:t>think the economy is Staying the same, 20%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LatoWeb"/>
              </a:rPr>
              <a:t>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LatoWeb"/>
              </a:rPr>
              <a:t>American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LatoWeb"/>
              </a:rPr>
              <a:t>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LatoWeb"/>
              </a:rPr>
              <a:t>think the economy is Growing and 15% American is not sure.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CFF31B-77FD-1F23-BE5F-73FBDD0C4EFF}"/>
              </a:ext>
            </a:extLst>
          </p:cNvPr>
          <p:cNvSpPr txBox="1"/>
          <p:nvPr/>
        </p:nvSpPr>
        <p:spPr>
          <a:xfrm>
            <a:off x="1112108" y="4732637"/>
            <a:ext cx="39418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conclusion, most of American think the economic trend of the US is Shrinking.</a:t>
            </a:r>
          </a:p>
        </p:txBody>
      </p:sp>
    </p:spTree>
    <p:extLst>
      <p:ext uri="{BB962C8B-B14F-4D97-AF65-F5344CB8AC3E}">
        <p14:creationId xmlns:p14="http://schemas.microsoft.com/office/powerpoint/2010/main" val="2656845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5E85B-4378-DDDA-F5E8-855395EA2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230657"/>
            <a:ext cx="10325000" cy="86909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333333"/>
                </a:solidFill>
                <a:latin typeface="LatoWeb"/>
              </a:rPr>
              <a:t>A</a:t>
            </a:r>
            <a:r>
              <a:rPr lang="en-US" b="0" i="0" dirty="0">
                <a:solidFill>
                  <a:srgbClr val="333333"/>
                </a:solidFill>
                <a:effectLst/>
                <a:latin typeface="LatoWeb"/>
              </a:rPr>
              <a:t>ir </a:t>
            </a:r>
            <a:r>
              <a:rPr lang="en-US" dirty="0">
                <a:solidFill>
                  <a:srgbClr val="333333"/>
                </a:solidFill>
                <a:latin typeface="LatoWeb"/>
              </a:rPr>
              <a:t>B</a:t>
            </a:r>
            <a:r>
              <a:rPr lang="en-US" b="0" i="0" dirty="0">
                <a:solidFill>
                  <a:srgbClr val="333333"/>
                </a:solidFill>
                <a:effectLst/>
                <a:latin typeface="LatoWeb"/>
              </a:rPr>
              <a:t>ags </a:t>
            </a:r>
            <a:r>
              <a:rPr lang="en-US" dirty="0">
                <a:solidFill>
                  <a:srgbClr val="333333"/>
                </a:solidFill>
                <a:latin typeface="LatoWeb"/>
              </a:rPr>
              <a:t>will</a:t>
            </a:r>
            <a:r>
              <a:rPr lang="en-US" b="0" i="0" dirty="0">
                <a:solidFill>
                  <a:srgbClr val="333333"/>
                </a:solidFill>
                <a:effectLst/>
                <a:latin typeface="LatoWeb"/>
              </a:rPr>
              <a:t> Reduce automobile fatalities</a:t>
            </a:r>
            <a:endParaRPr lang="en-US" dirty="0"/>
          </a:p>
        </p:txBody>
      </p:sp>
      <p:pic>
        <p:nvPicPr>
          <p:cNvPr id="5" name="Content Placeholder 4" descr="A dummy in a car&#10;&#10;Description automatically generated">
            <a:extLst>
              <a:ext uri="{FF2B5EF4-FFF2-40B4-BE49-F238E27FC236}">
                <a16:creationId xmlns:a16="http://schemas.microsoft.com/office/drawing/2014/main" id="{6780D337-17C5-C87E-D680-20210095EF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42252" y="4485729"/>
            <a:ext cx="3269276" cy="1844675"/>
          </a:xfrm>
        </p:spPr>
      </p:pic>
      <p:pic>
        <p:nvPicPr>
          <p:cNvPr id="7" name="Picture 6" descr="A person in a car with a robot on the steering wheel&#10;&#10;Description automatically generated">
            <a:extLst>
              <a:ext uri="{FF2B5EF4-FFF2-40B4-BE49-F238E27FC236}">
                <a16:creationId xmlns:a16="http://schemas.microsoft.com/office/drawing/2014/main" id="{34752E3B-9AA0-3939-7A44-FE5FA6A4C8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1701" y="1059392"/>
            <a:ext cx="2323756" cy="210653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76EA08E-5292-58D6-13BC-1D174BFB536A}"/>
              </a:ext>
            </a:extLst>
          </p:cNvPr>
          <p:cNvSpPr txBox="1"/>
          <p:nvPr/>
        </p:nvSpPr>
        <p:spPr>
          <a:xfrm>
            <a:off x="2578656" y="1652760"/>
            <a:ext cx="1973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Without Airbag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33DED3-7A46-2BA2-A211-54E7B8C6BDB2}"/>
              </a:ext>
            </a:extLst>
          </p:cNvPr>
          <p:cNvSpPr txBox="1"/>
          <p:nvPr/>
        </p:nvSpPr>
        <p:spPr>
          <a:xfrm>
            <a:off x="2798806" y="5223401"/>
            <a:ext cx="23237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With Airbag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E77735-F81C-3BA3-9274-4BA3B2E2D9F8}"/>
              </a:ext>
            </a:extLst>
          </p:cNvPr>
          <p:cNvSpPr txBox="1"/>
          <p:nvPr/>
        </p:nvSpPr>
        <p:spPr>
          <a:xfrm>
            <a:off x="8849498" y="1375761"/>
            <a:ext cx="33425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LatoWeb"/>
              </a:rPr>
              <a:t>air bags </a:t>
            </a:r>
            <a:r>
              <a:rPr lang="en-US" dirty="0">
                <a:solidFill>
                  <a:srgbClr val="333333"/>
                </a:solidFill>
                <a:latin typeface="LatoWeb"/>
              </a:rPr>
              <a:t>will</a:t>
            </a:r>
            <a:r>
              <a:rPr lang="en-US" b="0" i="0" dirty="0">
                <a:solidFill>
                  <a:srgbClr val="333333"/>
                </a:solidFill>
                <a:effectLst/>
                <a:latin typeface="LatoWeb"/>
              </a:rPr>
              <a:t> decrease in automobile fatalities</a:t>
            </a:r>
            <a:endParaRPr lang="en-US" dirty="0"/>
          </a:p>
        </p:txBody>
      </p:sp>
      <p:pic>
        <p:nvPicPr>
          <p:cNvPr id="16" name="Picture 15" descr="A car accident on the road&#10;&#10;Description automatically generated">
            <a:extLst>
              <a:ext uri="{FF2B5EF4-FFF2-40B4-BE49-F238E27FC236}">
                <a16:creationId xmlns:a16="http://schemas.microsoft.com/office/drawing/2014/main" id="{77D3DBE2-78DD-A8C3-C038-CBE6452B7E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3367" y="2641054"/>
            <a:ext cx="2427204" cy="1844675"/>
          </a:xfrm>
          <a:prstGeom prst="rect">
            <a:avLst/>
          </a:prstGeom>
        </p:spPr>
      </p:pic>
      <p:sp>
        <p:nvSpPr>
          <p:cNvPr id="22" name="Right Arrow 21">
            <a:extLst>
              <a:ext uri="{FF2B5EF4-FFF2-40B4-BE49-F238E27FC236}">
                <a16:creationId xmlns:a16="http://schemas.microsoft.com/office/drawing/2014/main" id="{A3E9D59A-535E-D5C2-95AF-CB9410C30EED}"/>
              </a:ext>
            </a:extLst>
          </p:cNvPr>
          <p:cNvSpPr/>
          <p:nvPr/>
        </p:nvSpPr>
        <p:spPr>
          <a:xfrm rot="1768647">
            <a:off x="946767" y="4992178"/>
            <a:ext cx="1632852" cy="3410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EF02A908-31FF-F58D-CBA6-22D0327E1EED}"/>
              </a:ext>
            </a:extLst>
          </p:cNvPr>
          <p:cNvSpPr/>
          <p:nvPr/>
        </p:nvSpPr>
        <p:spPr>
          <a:xfrm rot="20140734">
            <a:off x="688858" y="1978871"/>
            <a:ext cx="1632852" cy="3410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5" name="Chart 24">
            <a:extLst>
              <a:ext uri="{FF2B5EF4-FFF2-40B4-BE49-F238E27FC236}">
                <a16:creationId xmlns:a16="http://schemas.microsoft.com/office/drawing/2014/main" id="{261116A4-D113-FF78-FBA9-40D3845D84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39749591"/>
              </p:ext>
            </p:extLst>
          </p:nvPr>
        </p:nvGraphicFramePr>
        <p:xfrm>
          <a:off x="8489092" y="2205012"/>
          <a:ext cx="3534392" cy="21065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7" name="Right Arrow 26">
            <a:extLst>
              <a:ext uri="{FF2B5EF4-FFF2-40B4-BE49-F238E27FC236}">
                <a16:creationId xmlns:a16="http://schemas.microsoft.com/office/drawing/2014/main" id="{F00E81C7-02E3-B3F6-D920-DA56EE4E5049}"/>
              </a:ext>
            </a:extLst>
          </p:cNvPr>
          <p:cNvSpPr/>
          <p:nvPr/>
        </p:nvSpPr>
        <p:spPr>
          <a:xfrm rot="20140734">
            <a:off x="8365300" y="4958001"/>
            <a:ext cx="1632852" cy="3410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750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B75A7-687C-3BDE-CE3A-1F55E4937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63" y="232855"/>
            <a:ext cx="10325000" cy="1442463"/>
          </a:xfrm>
        </p:spPr>
        <p:txBody>
          <a:bodyPr/>
          <a:lstStyle/>
          <a:p>
            <a:r>
              <a:rPr lang="en-US" dirty="0"/>
              <a:t>CO Emissions</a:t>
            </a:r>
            <a:endParaRPr lang="en-US" baseline="-250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1E61F51-D30F-0447-D56B-858D7AC762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293441"/>
              </p:ext>
            </p:extLst>
          </p:nvPr>
        </p:nvGraphicFramePr>
        <p:xfrm>
          <a:off x="690663" y="1878227"/>
          <a:ext cx="10325000" cy="40256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20802E5-6987-3B2E-835A-3F23AB86E8E0}"/>
              </a:ext>
            </a:extLst>
          </p:cNvPr>
          <p:cNvSpPr txBox="1"/>
          <p:nvPr/>
        </p:nvSpPr>
        <p:spPr>
          <a:xfrm>
            <a:off x="3954162" y="6132049"/>
            <a:ext cx="77909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LatoWeb"/>
              </a:rPr>
              <a:t>[Source: UC Riverside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LatoWeb"/>
              </a:rPr>
              <a:t>Marlan</a:t>
            </a:r>
            <a:r>
              <a:rPr lang="en-US" b="0" i="0" dirty="0">
                <a:solidFill>
                  <a:srgbClr val="333333"/>
                </a:solidFill>
                <a:effectLst/>
                <a:latin typeface="LatoWeb"/>
              </a:rPr>
              <a:t> and Rosemary Bourns College of Engineering]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946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5CF03-3DD2-15E5-3C3C-E0F8FB350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800704" cy="1437915"/>
          </a:xfrm>
        </p:spPr>
        <p:txBody>
          <a:bodyPr>
            <a:normAutofit/>
          </a:bodyPr>
          <a:lstStyle/>
          <a:p>
            <a:r>
              <a:rPr lang="en-US" sz="3600" b="0" i="0" dirty="0">
                <a:solidFill>
                  <a:srgbClr val="333333"/>
                </a:solidFill>
                <a:effectLst/>
                <a:latin typeface="LatoWeb"/>
              </a:rPr>
              <a:t>The United States Global share has increased since 2011</a:t>
            </a:r>
            <a:endParaRPr lang="en-US" sz="36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461ED06-A236-2A65-454D-953A8BED6A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3005769"/>
              </p:ext>
            </p:extLst>
          </p:nvPr>
        </p:nvGraphicFramePr>
        <p:xfrm>
          <a:off x="5115697" y="1940011"/>
          <a:ext cx="6549081" cy="40287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85AF67C-BAE4-6812-94EC-CFA64CB01E13}"/>
              </a:ext>
            </a:extLst>
          </p:cNvPr>
          <p:cNvSpPr txBox="1"/>
          <p:nvPr/>
        </p:nvSpPr>
        <p:spPr>
          <a:xfrm>
            <a:off x="5356652" y="5968795"/>
            <a:ext cx="706188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LatoWeb"/>
              </a:rPr>
              <a:t>[Sources: World Population Review (2022),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LatoWeb"/>
              </a:rPr>
              <a:t>energy.gov</a:t>
            </a:r>
            <a:r>
              <a:rPr lang="en-US" b="0" i="0" dirty="0">
                <a:solidFill>
                  <a:srgbClr val="333333"/>
                </a:solidFill>
                <a:effectLst/>
                <a:latin typeface="LatoWeb"/>
              </a:rPr>
              <a:t> (2012)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28A8FC-22B3-8B75-BEB9-745A72794C34}"/>
              </a:ext>
            </a:extLst>
          </p:cNvPr>
          <p:cNvSpPr txBox="1"/>
          <p:nvPr/>
        </p:nvSpPr>
        <p:spPr>
          <a:xfrm>
            <a:off x="527223" y="2446638"/>
            <a:ext cx="44154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Changes in U.S. share of global oil production over a decade(2011 to 2021).</a:t>
            </a:r>
          </a:p>
          <a:p>
            <a:endParaRPr lang="en-US" dirty="0"/>
          </a:p>
          <a:p>
            <a:r>
              <a:rPr lang="en-US" b="1" i="1" dirty="0"/>
              <a:t>Increase from 11% to 13%.</a:t>
            </a:r>
          </a:p>
        </p:txBody>
      </p:sp>
    </p:spTree>
    <p:extLst>
      <p:ext uri="{BB962C8B-B14F-4D97-AF65-F5344CB8AC3E}">
        <p14:creationId xmlns:p14="http://schemas.microsoft.com/office/powerpoint/2010/main" val="4053667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0A6A4-10D3-ED6F-1CC9-A65F19093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4995" y="2533133"/>
            <a:ext cx="3107754" cy="1315995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692789430"/>
      </p:ext>
    </p:extLst>
  </p:cSld>
  <p:clrMapOvr>
    <a:masterClrMapping/>
  </p:clrMapOvr>
</p:sld>
</file>

<file path=ppt/theme/theme1.xml><?xml version="1.0" encoding="utf-8"?>
<a:theme xmlns:a="http://schemas.openxmlformats.org/drawingml/2006/main" name="CosineVTI">
  <a:themeElements>
    <a:clrScheme name="AnalogousFromLightSeedRightStep">
      <a:dk1>
        <a:srgbClr val="000000"/>
      </a:dk1>
      <a:lt1>
        <a:srgbClr val="FFFFFF"/>
      </a:lt1>
      <a:dk2>
        <a:srgbClr val="3D3522"/>
      </a:dk2>
      <a:lt2>
        <a:srgbClr val="E2E6E8"/>
      </a:lt2>
      <a:accent1>
        <a:srgbClr val="C89785"/>
      </a:accent1>
      <a:accent2>
        <a:srgbClr val="B59F6F"/>
      </a:accent2>
      <a:accent3>
        <a:srgbClr val="A2A776"/>
      </a:accent3>
      <a:accent4>
        <a:srgbClr val="8AAC6A"/>
      </a:accent4>
      <a:accent5>
        <a:srgbClr val="7CAF78"/>
      </a:accent5>
      <a:accent6>
        <a:srgbClr val="6DB285"/>
      </a:accent6>
      <a:hlink>
        <a:srgbClr val="5D8A9A"/>
      </a:hlink>
      <a:folHlink>
        <a:srgbClr val="7F7F7F"/>
      </a:folHlink>
    </a:clrScheme>
    <a:fontScheme name="Custom 50">
      <a:majorFont>
        <a:latin typeface="Grandview"/>
        <a:ea typeface=""/>
        <a:cs typeface=""/>
      </a:majorFont>
      <a:minorFont>
        <a:latin typeface="Grandvie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sineVTI" id="{4F4449D5-5E9D-4D83-9E2A-939F9CF20276}" vid="{03166EA1-370F-4321-A61E-8851365B431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196</Words>
  <Application>Microsoft Macintosh PowerPoint</Application>
  <PresentationFormat>Widescreen</PresentationFormat>
  <Paragraphs>24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LatoWeb</vt:lpstr>
      <vt:lpstr>Arial</vt:lpstr>
      <vt:lpstr>Grandview</vt:lpstr>
      <vt:lpstr>Wingdings</vt:lpstr>
      <vt:lpstr>CosineVTI</vt:lpstr>
      <vt:lpstr>Data Visualization </vt:lpstr>
      <vt:lpstr>PowerPoint Presentation</vt:lpstr>
      <vt:lpstr>What Americans think about economic trends？</vt:lpstr>
      <vt:lpstr>Air Bags will Reduce automobile fatalities</vt:lpstr>
      <vt:lpstr>CO Emissions</vt:lpstr>
      <vt:lpstr>The United States Global share has increased since 2011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 </dc:title>
  <dc:creator>Qiu, Yanhao</dc:creator>
  <cp:lastModifiedBy>Yanhao Qiu</cp:lastModifiedBy>
  <cp:revision>2</cp:revision>
  <dcterms:created xsi:type="dcterms:W3CDTF">2023-11-16T03:02:12Z</dcterms:created>
  <dcterms:modified xsi:type="dcterms:W3CDTF">2024-09-30T06:30:55Z</dcterms:modified>
</cp:coreProperties>
</file>

<file path=docProps/thumbnail.jpeg>
</file>